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4.emf"/><Relationship Id="rId7" Type="http://schemas.openxmlformats.org/officeDocument/2006/relationships/image" Target="../media/image15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2.emf"/><Relationship Id="rId9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image" Target="../media/image4.emf"/><Relationship Id="rId7" Type="http://schemas.openxmlformats.org/officeDocument/2006/relationships/image" Target="../media/image20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image" Target="../media/image4.emf"/><Relationship Id="rId7" Type="http://schemas.openxmlformats.org/officeDocument/2006/relationships/image" Target="../media/image2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fif"/><Relationship Id="rId5" Type="http://schemas.openxmlformats.org/officeDocument/2006/relationships/image" Target="../media/image11.jpg"/><Relationship Id="rId4" Type="http://schemas.openxmlformats.org/officeDocument/2006/relationships/image" Target="../media/image2.emf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4.emf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2.emf"/><Relationship Id="rId9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fif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fi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39552" y="4318064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La forza dell’aggregazione:</a:t>
            </a:r>
          </a:p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filiere corte e agroalimentari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Sala della Vittoria, Pinacoteca Civica – Piazza Arringo, Ascoli Piceno 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20 agosto 2021, h. 18.00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9475"/>
            <a:ext cx="9144000" cy="44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561" y="163201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465" y="25151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DIFFICOLTA’ NELL’AGGREGAZIONE DI FILIERA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2628" y="193322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PERCHE’ E’ DIFFICILE AGGREGARSI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1329"/>
            <a:ext cx="2523412" cy="2065535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6491736" y="1569832"/>
            <a:ext cx="2456022" cy="159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PERDITA’ DELLA PROPRIA IDENTITA’ COMMERCIALE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0" y="3504888"/>
            <a:ext cx="2505075" cy="1828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21" y="3299974"/>
            <a:ext cx="2209800" cy="2076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1" y="3568530"/>
            <a:ext cx="2619375" cy="1743075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467544" y="2515175"/>
            <a:ext cx="2448272" cy="1561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IMPOSSIBILITA’ AD USCIRE SUL MERCATO CON UN PRODOTTO «PROPRIO»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29" y="2780239"/>
            <a:ext cx="2609850" cy="1752600"/>
          </a:xfrm>
          <a:prstGeom prst="rect">
            <a:avLst/>
          </a:prstGeom>
        </p:spPr>
      </p:pic>
      <p:sp>
        <p:nvSpPr>
          <p:cNvPr id="20" name="Ovale 19"/>
          <p:cNvSpPr/>
          <p:nvPr/>
        </p:nvSpPr>
        <p:spPr>
          <a:xfrm>
            <a:off x="2084776" y="1327870"/>
            <a:ext cx="4968552" cy="367240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TENDENZA ATTUALE </a:t>
            </a:r>
            <a:r>
              <a:rPr lang="it-IT" sz="24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it-IT" dirty="0" smtClean="0"/>
              <a:t>REMUNERARE AL MASSIMO LA PROPRIA ATTIVITA’ LAVORATIVA ATTRAVERSO L’ACQUISIZIONE DELLE FASI DELLA TRASFORMAZIONE E COMMERCIALIZZAZIONE DIRETTA</a:t>
            </a:r>
          </a:p>
          <a:p>
            <a:pPr algn="ctr"/>
            <a:r>
              <a:rPr lang="it-IT" dirty="0" smtClean="0"/>
              <a:t>OVE E’ POSSIBILE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6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7659" y="121548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465" y="1516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ANALISI DEI RISULTATI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465" y="185341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MINIATURIZZAZIONE DELLA TRASFORMAZIONE AGROALIMENTARE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4" y="2930738"/>
            <a:ext cx="2676525" cy="170497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61" y="3457050"/>
            <a:ext cx="2476500" cy="18478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90" y="2930738"/>
            <a:ext cx="2466975" cy="18478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50" y="4076447"/>
            <a:ext cx="2905125" cy="157162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620877" y="2995374"/>
            <a:ext cx="26642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MINI IMPIANTO MOLITURA CEREALI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560269" y="2574486"/>
            <a:ext cx="26642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MINI CASEIFICIO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95536" y="2616354"/>
            <a:ext cx="26642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MINI FRANTOIO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350494" y="3614771"/>
            <a:ext cx="26642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MINI LABORATORIO CARNI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561" y="163201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4" y="2996952"/>
            <a:ext cx="2562225" cy="20002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03569" y="208719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STRATEGIE PER IL FUTURO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1547663" y="2636912"/>
            <a:ext cx="6672729" cy="3011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INCENTIVARE L’AGGREGAZIONE LADDOVE L’I.A. NON HA LA FORZA NE LA CONVENIENZA ECONOMICA A TRASFORMARE DIRETTAMENTE IL PRODOTTO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5" y="2472086"/>
            <a:ext cx="5554594" cy="19996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60" y="2621353"/>
            <a:ext cx="2409825" cy="189547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1" y="2239171"/>
            <a:ext cx="4601864" cy="256848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45" y="2077803"/>
            <a:ext cx="3036146" cy="22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561" y="163201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1561" y="216850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 ULTIMA ANALISI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1757" y="255363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INCENTIVARE LE FILIERE IN SETTORI PRODUTTIVI SPECIFICI E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mtClean="0">
                <a:solidFill>
                  <a:srgbClr val="FF0000"/>
                </a:solidFill>
              </a:rPr>
              <a:t>IN </a:t>
            </a:r>
            <a:r>
              <a:rPr lang="it-IT" smtClean="0">
                <a:solidFill>
                  <a:srgbClr val="FF0000"/>
                </a:solidFill>
              </a:rPr>
              <a:t>PARTICOLARI AMBITI </a:t>
            </a:r>
            <a:r>
              <a:rPr lang="it-IT" dirty="0" smtClean="0">
                <a:solidFill>
                  <a:srgbClr val="FF0000"/>
                </a:solidFill>
              </a:rPr>
              <a:t>TERRITORIALI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8" y="3124470"/>
            <a:ext cx="25622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944" y="163770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465" y="241699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L’ESPERIENZA DELLA PRESENTE PROGRAMMAZIONE E PROSPETTIVE FUTURE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943" y="1637707"/>
            <a:ext cx="776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1° BANDO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DDS </a:t>
            </a:r>
            <a:r>
              <a:rPr lang="it-IT" dirty="0">
                <a:solidFill>
                  <a:srgbClr val="FF0000"/>
                </a:solidFill>
              </a:rPr>
              <a:t>688 del 16/12/2016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25610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Progetti Integrati di Filiera presentati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36096" y="263904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29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943" y="1637707"/>
            <a:ext cx="776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	</a:t>
            </a:r>
            <a:r>
              <a:rPr lang="it-IT" b="1" dirty="0" smtClean="0">
                <a:solidFill>
                  <a:srgbClr val="FF0000"/>
                </a:solidFill>
              </a:rPr>
              <a:t>Settori produttivi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8" y="2815378"/>
            <a:ext cx="1772404" cy="11340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9" y="4054154"/>
            <a:ext cx="1785259" cy="137412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4" y="1460901"/>
            <a:ext cx="2019061" cy="12497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63" y="3800222"/>
            <a:ext cx="2466975" cy="18478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17557"/>
            <a:ext cx="3495675" cy="130492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3106156"/>
            <a:ext cx="2495550" cy="1838325"/>
          </a:xfrm>
          <a:prstGeom prst="rect">
            <a:avLst/>
          </a:prstGeom>
        </p:spPr>
      </p:pic>
      <p:sp>
        <p:nvSpPr>
          <p:cNvPr id="16" name="Fumetto 3 15"/>
          <p:cNvSpPr/>
          <p:nvPr/>
        </p:nvSpPr>
        <p:spPr>
          <a:xfrm>
            <a:off x="2699792" y="1319976"/>
            <a:ext cx="1008112" cy="502397"/>
          </a:xfrm>
          <a:prstGeom prst="wedgeEllipseCallout">
            <a:avLst>
              <a:gd name="adj1" fmla="val -82058"/>
              <a:gd name="adj2" fmla="val 242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8" name="Fumetto 3 17"/>
          <p:cNvSpPr/>
          <p:nvPr/>
        </p:nvSpPr>
        <p:spPr>
          <a:xfrm>
            <a:off x="5500167" y="3833501"/>
            <a:ext cx="1008112" cy="502397"/>
          </a:xfrm>
          <a:prstGeom prst="wedgeEllipseCallout">
            <a:avLst>
              <a:gd name="adj1" fmla="val -60894"/>
              <a:gd name="adj2" fmla="val 9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19" name="Fumetto 3 18"/>
          <p:cNvSpPr/>
          <p:nvPr/>
        </p:nvSpPr>
        <p:spPr>
          <a:xfrm>
            <a:off x="6004223" y="1298106"/>
            <a:ext cx="1008112" cy="502397"/>
          </a:xfrm>
          <a:prstGeom prst="wedgeEllipseCallout">
            <a:avLst>
              <a:gd name="adj1" fmla="val -88861"/>
              <a:gd name="adj2" fmla="val 130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20" name="Fumetto 3 19"/>
          <p:cNvSpPr/>
          <p:nvPr/>
        </p:nvSpPr>
        <p:spPr>
          <a:xfrm>
            <a:off x="7702384" y="1274560"/>
            <a:ext cx="1008112" cy="502397"/>
          </a:xfrm>
          <a:prstGeom prst="wedgeEllipseCallout">
            <a:avLst>
              <a:gd name="adj1" fmla="val -38218"/>
              <a:gd name="adj2" fmla="val 312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496929" y="1274560"/>
            <a:ext cx="1785259" cy="186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CARNE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3843031" y="2006834"/>
            <a:ext cx="1785259" cy="186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LATTICINI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3275856" y="3577052"/>
            <a:ext cx="1785259" cy="186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FRUTTA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033784" y="4977931"/>
            <a:ext cx="1785259" cy="5528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PANIERE DI PRODOTTI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29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7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64655"/>
              </p:ext>
            </p:extLst>
          </p:nvPr>
        </p:nvGraphicFramePr>
        <p:xfrm>
          <a:off x="1115616" y="1740087"/>
          <a:ext cx="7632848" cy="359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934"/>
                <a:gridCol w="1204785"/>
                <a:gridCol w="1373975"/>
                <a:gridCol w="653954"/>
                <a:gridCol w="645131"/>
                <a:gridCol w="1155069"/>
              </a:tblGrid>
              <a:tr h="365116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Misure attivabili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Dotazione per misura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SOMME IMPEGNATE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DOMANDE</a:t>
                      </a:r>
                      <a:r>
                        <a:rPr lang="it-IT" sz="1200" baseline="0" dirty="0" smtClean="0"/>
                        <a:t> PRESENTATE</a:t>
                      </a:r>
                      <a:endParaRPr lang="it-IT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52095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DOMANDE IN CORSO</a:t>
                      </a:r>
                      <a:endParaRPr lang="it-IT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52095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DOMANDE LIQUIDATE</a:t>
                      </a:r>
                      <a:endParaRPr lang="it-IT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2558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1.1. A – Formazione (di sistema)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€ 500.000,00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58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1.2.A – Informazione (di sistema)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€ 300.000,00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787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3.1 - Certificazione di qualità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€ 300.000,00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€ 24.500,00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690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4.1  - Sostegno a investimenti nelle aziende agricole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€ 4.000.000,00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€ 1.390.000,00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58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4.2. A e B - Trasformazione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€ 2.000.000,00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€ 732.000,00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9379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6.4 Azione 4 Trasformazione e commercializzazione di prodotti Allegato I al trattato solo come input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€ 1.500.000,00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€ 200.000,00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558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16.2 -  Progetti pilota (di sistema)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€ 750.000,00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€ 343.493,00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2034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Misura 16.4 – Sostegno delle filiere corte e dei mercati locali (di sistema)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€ 2.000.000,00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€ 867.244,00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116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Dotazione totale filiere corte / mercati locali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€ 11.350.000,00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€ 3.575.000,00 (31%)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2123728" y="1271912"/>
            <a:ext cx="5832648" cy="354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DOTAZIONE FINANZIARIA BANDO 2016 E IMPEGNO RISORSE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1984"/>
              </p:ext>
            </p:extLst>
          </p:nvPr>
        </p:nvGraphicFramePr>
        <p:xfrm>
          <a:off x="683568" y="1506787"/>
          <a:ext cx="7776864" cy="386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633"/>
                <a:gridCol w="1315396"/>
                <a:gridCol w="1500120"/>
                <a:gridCol w="2122715"/>
              </a:tblGrid>
              <a:tr h="238257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Misure attivabili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Dotazione per misura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Importi</a:t>
                      </a:r>
                      <a:r>
                        <a:rPr lang="it-IT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richiesti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l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DOMANDE PRESENTATE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03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1.1. A – Formazione (di sistema)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300.000,00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03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1.2.A – Informazione (di sistema)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500.000,00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€ 40.000,00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023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3.1 - Certificazione di qualità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200.000,00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€ 32.472,00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604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4.1  - Sostegno a investimenti nelle aziende agricole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500.000,00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€ 150.000,00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129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4.2. A e B - Trasformazione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500.000,00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006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</a:t>
                      </a:r>
                      <a:r>
                        <a:rPr lang="it-IT" sz="1100" dirty="0" smtClean="0">
                          <a:effectLst/>
                        </a:rPr>
                        <a:t>6.4 </a:t>
                      </a:r>
                      <a:r>
                        <a:rPr lang="it-IT" sz="1100" dirty="0">
                          <a:effectLst/>
                        </a:rPr>
                        <a:t>Azione 4 Trasformazione e commercializzazione di prodotti Allegato I al trattato solo come input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700.000,00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5208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Misura 6.4 Azione 5 Realizzazione</a:t>
                      </a:r>
                      <a:r>
                        <a:rPr lang="it-IT" sz="1100" baseline="0" dirty="0" smtClean="0">
                          <a:effectLst/>
                        </a:rPr>
                        <a:t> punti vendita extra aziendali per la commercializzazione dei prodotti Allegato 1 e di prodotti Allegato 1 solo come input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300.000,00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023">
                <a:tc>
                  <a:txBody>
                    <a:bodyPr/>
                    <a:lstStyle/>
                    <a:p>
                      <a:pPr marL="252095" marR="0" lvl="0" indent="-2520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effectLst/>
                        </a:rPr>
                        <a:t>Misura 16.2 -  Progetti pilota (di sistema)</a:t>
                      </a:r>
                      <a:endParaRPr lang="it-IT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2095" indent="-252095" algn="just">
                        <a:spcAft>
                          <a:spcPts val="60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€ 200.000,00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€ 150.000,00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604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Misura 16.4 – Sostegno delle filiere corte e dei mercati locali (di sistema)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3.000.000,00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€ 200.000,00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7386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Dotazione totale filiere corte / mercati locali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6.200.000,00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€ 572.472,00 (9,3%)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439652" y="1080285"/>
            <a:ext cx="5832648" cy="354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DOTAZIONE FINANZIARIA BANDO 2019 E IMPEGNO RISORSE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74473"/>
              </p:ext>
            </p:extLst>
          </p:nvPr>
        </p:nvGraphicFramePr>
        <p:xfrm>
          <a:off x="683568" y="1506787"/>
          <a:ext cx="7776864" cy="386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633"/>
                <a:gridCol w="1315396"/>
                <a:gridCol w="1500120"/>
                <a:gridCol w="2122715"/>
              </a:tblGrid>
              <a:tr h="238257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Misure attivabili 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Dotazione per misura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Importi</a:t>
                      </a:r>
                      <a:r>
                        <a:rPr lang="it-IT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richiesti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l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DOMANDE PRESENTATE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03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1.1. A – Formazione (di sistema)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50.000,00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r>
                        <a:rPr lang="it-IT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600"/>
                        </a:spcAft>
                      </a:pPr>
                      <a:endParaRPr lang="it-IT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403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1.2.A – Informazione (di sistema)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100.000,00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€ 34.650,00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023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3.1 - Certificazione di qualità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100.000,00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€ 35.600,00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604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4.1  - Sostegno a investimenti nelle aziende agricole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350.000,00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€ 296.265,00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129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Misura 4.2. A e B - Trasformazione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300.000,00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€ 55.084,00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006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Misura </a:t>
                      </a:r>
                      <a:r>
                        <a:rPr lang="it-IT" sz="1100" dirty="0" smtClean="0">
                          <a:effectLst/>
                        </a:rPr>
                        <a:t>6.4 </a:t>
                      </a:r>
                      <a:r>
                        <a:rPr lang="it-IT" sz="1100" dirty="0">
                          <a:effectLst/>
                        </a:rPr>
                        <a:t>Azione 4 Trasformazione e commercializzazione di prodotti Allegato I al trattato solo come input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200.000,00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5208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Misura 6.4 Azione 5 Realizzazione</a:t>
                      </a:r>
                      <a:r>
                        <a:rPr lang="it-IT" sz="1100" baseline="0" dirty="0" smtClean="0">
                          <a:effectLst/>
                        </a:rPr>
                        <a:t> punti vendita extra aziendali per la commercializzazione dei prodotti Allegato 1 e di prodotti Allegato 1 solo come input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200.000,00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023">
                <a:tc>
                  <a:txBody>
                    <a:bodyPr/>
                    <a:lstStyle/>
                    <a:p>
                      <a:pPr marL="252095" marR="0" lvl="0" indent="-2520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effectLst/>
                        </a:rPr>
                        <a:t>Misura 16.2 -  Progetti pilota (di sistema)</a:t>
                      </a:r>
                      <a:endParaRPr lang="it-IT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2095" indent="-252095" algn="just">
                        <a:spcAft>
                          <a:spcPts val="600"/>
                        </a:spcAft>
                      </a:pP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€ 50.000,00</a:t>
                      </a:r>
                      <a:endParaRPr lang="it-IT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€ 0,00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604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</a:rPr>
                        <a:t>Misura 16.4 – Sostegno delle filiere corte e dei mercati locali (di sistema)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400.000,00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€ 205.988,00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7386"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>
                          <a:effectLst/>
                        </a:rPr>
                        <a:t>Dotazione totale filiere corte / mercati locali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just"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€ </a:t>
                      </a:r>
                      <a:r>
                        <a:rPr lang="it-IT" sz="1100" dirty="0" smtClean="0">
                          <a:effectLst/>
                        </a:rPr>
                        <a:t>1.750.000,00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€ 627.587,00 (35,86%)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252095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t-IT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439652" y="1080285"/>
            <a:ext cx="5832648" cy="354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DOTAZIONE FINANZIARIA BANDO 2020 E IMPEGNO RISORSE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561" y="163201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1561" y="2168501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ANALISI DEI RISULTATI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1757" y="255363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PERCHE’ E’ DIFFICILE AGGREGARSI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50082"/>
            <a:ext cx="2562225" cy="20002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12" y="3061105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31561" y="163201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FILIERE CORTE E MERCATI LOCALI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9465" y="25151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OBIETTIVI DELL‘AGGREGAZIONE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1561" y="19778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PERCHE’ E’ DIFFICILE AGGREGARSI E DOVE LO E’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1329"/>
            <a:ext cx="2523412" cy="2065535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6084168" y="1274502"/>
            <a:ext cx="2744054" cy="159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VALORIZZAZIONE DEL PRODOTTO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179512" y="2162546"/>
            <a:ext cx="2888704" cy="16357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CONSEGUIMENTO DI UN ALTO LIVELLO QUALITATIVO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79512" y="4023903"/>
            <a:ext cx="2888704" cy="16357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RAGGIUNGIMENTO DEL MERCATO CON UN PRODOTTO A MARCHIO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6178593" y="3383892"/>
            <a:ext cx="2736304" cy="16357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RICONOSCIMENTO DEL GIUSTO PREZZO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1092938" y="1461072"/>
            <a:ext cx="766191" cy="423851"/>
          </a:xfrm>
          <a:prstGeom prst="wedgeRoundRectCallout">
            <a:avLst>
              <a:gd name="adj1" fmla="val -22033"/>
              <a:gd name="adj2" fmla="val 13128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QM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0" name="Fumetto 2 19"/>
          <p:cNvSpPr/>
          <p:nvPr/>
        </p:nvSpPr>
        <p:spPr>
          <a:xfrm>
            <a:off x="2051720" y="1470047"/>
            <a:ext cx="766191" cy="423851"/>
          </a:xfrm>
          <a:prstGeom prst="wedgeRoundRectCallout">
            <a:avLst>
              <a:gd name="adj1" fmla="val -48885"/>
              <a:gd name="adj2" fmla="val 1474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DOP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1" name="Fumetto 2 20"/>
          <p:cNvSpPr/>
          <p:nvPr/>
        </p:nvSpPr>
        <p:spPr>
          <a:xfrm>
            <a:off x="3086140" y="2866961"/>
            <a:ext cx="766191" cy="423851"/>
          </a:xfrm>
          <a:prstGeom prst="wedgeRoundRectCallout">
            <a:avLst>
              <a:gd name="adj1" fmla="val -129442"/>
              <a:gd name="adj2" fmla="val 773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IGP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8" name="Fumetto 3 7"/>
          <p:cNvSpPr/>
          <p:nvPr/>
        </p:nvSpPr>
        <p:spPr>
          <a:xfrm>
            <a:off x="2712133" y="3383892"/>
            <a:ext cx="3347864" cy="845963"/>
          </a:xfrm>
          <a:prstGeom prst="wedgeEllipseCallout">
            <a:avLst>
              <a:gd name="adj1" fmla="val -63883"/>
              <a:gd name="adj2" fmla="val 508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FACILITARE IL RICONOSCIMENTO DEL PRODOTTO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30089" y="3600177"/>
            <a:ext cx="2592288" cy="6261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TERRITORIALITA’</a:t>
            </a:r>
            <a:endParaRPr lang="it-IT" dirty="0"/>
          </a:p>
        </p:txBody>
      </p:sp>
      <p:sp>
        <p:nvSpPr>
          <p:cNvPr id="23" name="Ovale 22"/>
          <p:cNvSpPr/>
          <p:nvPr/>
        </p:nvSpPr>
        <p:spPr>
          <a:xfrm>
            <a:off x="3059832" y="4931168"/>
            <a:ext cx="2592288" cy="6261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TIPICITA’</a:t>
            </a:r>
            <a:endParaRPr lang="it-IT" dirty="0"/>
          </a:p>
        </p:txBody>
      </p:sp>
      <p:sp>
        <p:nvSpPr>
          <p:cNvPr id="24" name="Ovale 23"/>
          <p:cNvSpPr/>
          <p:nvPr/>
        </p:nvSpPr>
        <p:spPr>
          <a:xfrm>
            <a:off x="3097402" y="4251158"/>
            <a:ext cx="2592288" cy="6261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QUALITA’</a:t>
            </a:r>
            <a:endParaRPr lang="it-IT" dirty="0"/>
          </a:p>
        </p:txBody>
      </p:sp>
      <p:sp>
        <p:nvSpPr>
          <p:cNvPr id="26" name="Fumetto 2 25"/>
          <p:cNvSpPr/>
          <p:nvPr/>
        </p:nvSpPr>
        <p:spPr>
          <a:xfrm flipH="1">
            <a:off x="224519" y="703938"/>
            <a:ext cx="449972" cy="2065252"/>
          </a:xfrm>
          <a:prstGeom prst="wedgeRoundRectCallout">
            <a:avLst>
              <a:gd name="adj1" fmla="val -145345"/>
              <a:gd name="adj2" fmla="val 4231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BIOLOGICO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5" name="Fumetto 3 14"/>
          <p:cNvSpPr/>
          <p:nvPr/>
        </p:nvSpPr>
        <p:spPr>
          <a:xfrm>
            <a:off x="-36512" y="965811"/>
            <a:ext cx="6096509" cy="4142878"/>
          </a:xfrm>
          <a:prstGeom prst="wedgeEllipseCallout">
            <a:avLst>
              <a:gd name="adj1" fmla="val 56612"/>
              <a:gd name="adj2" fmla="val 24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 smtClean="0"/>
              <a:t>VALORE AGGIUNTO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29085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6" grpId="0" animBg="1"/>
      <p:bldP spid="18" grpId="0" animBg="1"/>
      <p:bldP spid="19" grpId="0" animBg="1"/>
      <p:bldP spid="19" grpId="1" animBg="1"/>
      <p:bldP spid="6" grpId="0" animBg="1"/>
      <p:bldP spid="20" grpId="0" animBg="1"/>
      <p:bldP spid="21" grpId="0" animBg="1"/>
      <p:bldP spid="8" grpId="0" animBg="1"/>
      <p:bldP spid="14" grpId="0" animBg="1"/>
      <p:bldP spid="23" grpId="0" animBg="1"/>
      <p:bldP spid="24" grpId="0" animBg="1"/>
      <p:bldP spid="26" grpId="1" animBg="1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3" ma:contentTypeDescription="Create a new document." ma:contentTypeScope="" ma:versionID="0508a0b0796142c53c5edfe36fe8a58c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927895af9cf7975f287492794702df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4DF2B3-9095-422A-8DF6-3CD51202902A}"/>
</file>

<file path=customXml/itemProps2.xml><?xml version="1.0" encoding="utf-8"?>
<ds:datastoreItem xmlns:ds="http://schemas.openxmlformats.org/officeDocument/2006/customXml" ds:itemID="{087FE42A-0A36-438B-9BD5-C6A5C8F1CF57}"/>
</file>

<file path=customXml/itemProps3.xml><?xml version="1.0" encoding="utf-8"?>
<ds:datastoreItem xmlns:ds="http://schemas.openxmlformats.org/officeDocument/2006/customXml" ds:itemID="{3AEC6536-BF2C-47F9-811C-BD6EF31E5B85}"/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1020</Words>
  <Application>Microsoft Office PowerPoint</Application>
  <PresentationFormat>Presentazione su schermo (4:3)</PresentationFormat>
  <Paragraphs>247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Pro</vt:lpstr>
      <vt:lpstr>Myriad Pro Black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Andrea Strafonda</cp:lastModifiedBy>
  <cp:revision>49</cp:revision>
  <dcterms:created xsi:type="dcterms:W3CDTF">2017-02-20T13:24:14Z</dcterms:created>
  <dcterms:modified xsi:type="dcterms:W3CDTF">2021-08-20T08:32:14Z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